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416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17" r:id="rId15"/>
    <p:sldId id="408" r:id="rId16"/>
    <p:sldId id="410" r:id="rId17"/>
    <p:sldId id="409" r:id="rId18"/>
    <p:sldId id="411" r:id="rId19"/>
    <p:sldId id="412" r:id="rId20"/>
    <p:sldId id="414" r:id="rId21"/>
    <p:sldId id="413" r:id="rId22"/>
    <p:sldId id="415" r:id="rId23"/>
    <p:sldId id="418" r:id="rId24"/>
    <p:sldId id="258" r:id="rId25"/>
  </p:sldIdLst>
  <p:sldSz cx="9144000" cy="5143500" type="screen16x9"/>
  <p:notesSz cx="6858000" cy="9144000"/>
  <p:embeddedFontLst>
    <p:embeddedFont>
      <p:font typeface="Helvetica" pitchFamily="2" charset="0"/>
      <p:regular r:id="rId27"/>
      <p:bold r:id="rId28"/>
      <p:italic r:id="rId29"/>
      <p:boldItalic r:id="rId30"/>
    </p:embeddedFont>
    <p:embeddedFont>
      <p:font typeface="Times" panose="020B06040305040B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8" roundtripDataSignature="AMtx7mhzZdSUp9uXGTOl5DYscIu8zduX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n Gd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A91FEC-06C7-4138-A4B4-14681DBB0085}">
  <a:tblStyle styleId="{C9A91FEC-06C7-4138-A4B4-14681DBB008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E4EEBC9-BB46-41F7-B27B-E01B2001DAC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139" d="100"/>
          <a:sy n="139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159" Type="http://schemas.openxmlformats.org/officeDocument/2006/relationships/commentAuthors" Target="commentAuthors.xml"/><Relationship Id="rId7" Type="http://schemas.openxmlformats.org/officeDocument/2006/relationships/slide" Target="slides/slide3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60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15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7789FF77-3661-02DB-3D01-07B1972E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F5F59057-6796-96FA-F6CF-AEADBA3FA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9FB2EDFF-1ADB-CE49-743E-753654DD3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614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488CDBB5-4D6A-4312-94FF-2E0EA834F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1107805E-FDA7-7627-486D-CF4449447D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80510AB7-4FEA-2D87-E381-7ECB66C11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576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C2F216-AD20-FA55-072F-8055921E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2B33B21B-1856-FE26-DAB4-DD9DD4F5FB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B7AC3AD0-6659-19F9-0F7F-F0E0EFA54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850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E171F058-5661-FA21-699D-30BDB7652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603AA26C-158C-4A02-85D8-168411F45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ACABF6F7-8C54-3024-DB04-BDBA946B70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665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7F7E6BF8-85DE-695B-AE43-83D081B0F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A7D729C1-FA5F-B065-3866-947AF954E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30CAC1F0-67A2-28E9-2488-6516ED33BA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8702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36E3A5AE-B3DF-02B2-C9FD-A49AE960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485D2CEF-C1BA-D395-1473-3A1F270B15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58A3B8E0-D98A-A82C-43C5-3F7FCC0EDE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dirty="0"/>
              <a:t>Programma op maat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066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DC14BE0B-4380-A9EF-A75E-2B9F16F7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64F1ED58-5AE4-E321-9823-4A143DC75D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37CDD80F-D69E-5014-F342-8705F55ECF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033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D9908221-AA1F-CB23-7541-B380C314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CADA85B1-7F5B-8430-50A2-40C3E13A18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7897AA3F-B6E6-3C3B-E8D9-7635F7E609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5183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14326428-EB3D-AD0F-71C9-A357ED5E6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F285993F-E86F-F70C-9CB3-4BB5001A5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A26E404D-DD76-4015-6DC3-9035BFA5DA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44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18281722-1650-4B71-B8F5-34B962AE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21293364-F264-5DB5-F097-ED3AB0AB5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FB9DE3D8-047E-C00A-D5F2-AA7EB2D333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823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9378F728-A683-08DE-17C4-70A3DFF1D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915B770-CAB8-A60B-9E13-3A647E0AB0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75ECF7F9-D36F-0EA1-FBA5-6D241E096A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24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85D5AADB-D08D-EEC8-24A1-CF6008BE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2A3FE994-24F3-DDE3-010F-C8D23B52A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CCE11C82-BFFF-6226-F75A-DD93017E33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240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6A1B49C8-C064-3FFE-045F-3E24C6CE0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466274D8-FF8E-56C1-685B-19731B9EE7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B19160BA-B57C-8487-3FBC-3C81AC4AB3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317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FC5423CD-2580-4477-D926-A852EEA6F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615978BE-CB35-81B2-6220-6294F6D1B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B3D15113-4B5E-8390-59CE-AF49649B0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 dirty="0"/>
              <a:t>Programma op maat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14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50013B1B-7CE9-41F3-080B-132C3F24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31962263-9B1C-37AE-5624-BE5D8748EB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F4F35304-74D6-CDFC-A8CA-258E61E7C0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Programma op maat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88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7F08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nrope SemiBold"/>
              <a:buNone/>
              <a:defRPr sz="360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08"/>
              </a:buClr>
              <a:buSzPts val="3300"/>
              <a:buFont typeface="Manrope SemiBold"/>
              <a:buNone/>
              <a:defRPr>
                <a:solidFill>
                  <a:srgbClr val="FF7F08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•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17" name="Google Shape;17;p1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8" name="Google Shape;18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563" y="4568875"/>
            <a:ext cx="1482732" cy="3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1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15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15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7" name="Google Shape;77;p15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8" name="Google Shape;78;p1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5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5" name="Google Shape;85;p1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subTitle" idx="4294967295"/>
          </p:nvPr>
        </p:nvSpPr>
        <p:spPr>
          <a:xfrm>
            <a:off x="1020536" y="1240518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0505"/>
              </a:buClr>
              <a:buSzPts val="3600"/>
              <a:buFont typeface="Arial"/>
              <a:buNone/>
            </a:pPr>
            <a:r>
              <a:rPr lang="nl-NL" sz="3600" b="1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36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nergie</a:t>
            </a:r>
            <a:r>
              <a:rPr lang="nl-NL" sz="3600" b="1" i="0" u="none" strike="noStrike" cap="none" dirty="0">
                <a:solidFill>
                  <a:srgbClr val="420505"/>
                </a:solidFill>
                <a:latin typeface="Arial"/>
                <a:ea typeface="Arial"/>
                <a:cs typeface="Arial"/>
                <a:sym typeface="Arial"/>
              </a:rPr>
              <a:t>bank</a:t>
            </a:r>
            <a:endParaRPr sz="2100" b="0" i="0" u="none" strike="noStrike" cap="none" dirty="0">
              <a:solidFill>
                <a:srgbClr val="4205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462952" y="2813053"/>
            <a:ext cx="35499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Rukiye Kucuk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462952" y="4072097"/>
            <a:ext cx="2196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Datum: </a:t>
            </a:r>
            <a:r>
              <a:rPr lang="nl" sz="1800" dirty="0">
                <a:solidFill>
                  <a:schemeClr val="lt1"/>
                </a:solidFill>
              </a:rPr>
              <a:t>15</a:t>
            </a:r>
            <a:r>
              <a:rPr lang="nl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-09-2025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 descr="Afbeelding met Lettertype, Graphics, tekst, logo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329" y="4044463"/>
            <a:ext cx="3200078" cy="100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60A5D2F5-C78F-B747-3D1E-4720965F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2C600103-A88C-8B7C-03FE-69E4D28F4E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Informatievoorziening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4AE1BA53-EFE3-8F2F-C6A9-E491B70DF7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87153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5250" indent="0" hangingPunct="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700" b="1" dirty="0">
                <a:latin typeface="+mn-lt"/>
                <a:ea typeface="Verdana"/>
                <a:sym typeface="Verdana"/>
              </a:rPr>
              <a:t>I</a:t>
            </a:r>
            <a:r>
              <a:rPr kumimoji="0" lang="nl-N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sym typeface="Verdana"/>
              </a:rPr>
              <a:t>nloopspreekuren</a:t>
            </a:r>
            <a:r>
              <a:rPr kumimoji="0" lang="nl-NL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sym typeface="Verdana"/>
              </a:rPr>
              <a:t>: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latin typeface="+mn-lt"/>
                <a:ea typeface="Verdana"/>
                <a:sym typeface="Verdana"/>
              </a:rPr>
              <a:t>Centrale bibliotheek (wekelijks dinsdagmiddag)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latin typeface="+mn-lt"/>
                <a:ea typeface="Verdana"/>
                <a:sym typeface="Verdana"/>
              </a:rPr>
              <a:t>Speeltuin Het Lage Land (twee wekelijks woensdagmiddag)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latin typeface="+mn-lt"/>
                <a:ea typeface="Verdana"/>
                <a:sym typeface="Verdana"/>
              </a:rPr>
              <a:t>2 locaties op komst</a:t>
            </a:r>
          </a:p>
          <a:p>
            <a:pPr marL="457200" lvl="8" indent="-45720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latin typeface="+mn-lt"/>
                <a:ea typeface="Verdana"/>
                <a:sym typeface="Verdana"/>
              </a:rPr>
              <a:t>Hiervoor ook vrijwilligers nodig</a:t>
            </a:r>
          </a:p>
          <a:p>
            <a:pPr marL="139700" indent="0" hangingPunct="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700" b="1" dirty="0">
                <a:latin typeface="+mn-lt"/>
                <a:ea typeface="Verdana"/>
                <a:sym typeface="Verdana"/>
              </a:rPr>
              <a:t>Informatiebijeenkomsten:</a:t>
            </a:r>
          </a:p>
          <a:p>
            <a:pPr marL="342900" marR="0" lvl="8" indent="-3429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latin typeface="+mn-lt"/>
                <a:ea typeface="Verdana"/>
                <a:sym typeface="Verdana"/>
              </a:rPr>
              <a:t>Regelmatig op scholen, in kerken en moskeeën, wijkcentra, e.d.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latin typeface="+mn-lt"/>
              <a:ea typeface="Verdana"/>
              <a:sym typeface="Verdana"/>
            </a:endParaRP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+mn-lt"/>
              <a:ea typeface="Verdana"/>
              <a:cs typeface="Arial"/>
              <a:sym typeface="Verdana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3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34435-AE4B-BF6B-26AE-DE988251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FA9AC9-3AE7-4144-D65E-03A7FBC4C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Wat kost op jaarbasis meer energie?</a:t>
            </a:r>
          </a:p>
          <a:p>
            <a:pPr marL="95250" indent="0">
              <a:buNone/>
            </a:pPr>
            <a:r>
              <a:rPr lang="nl-NL" dirty="0"/>
              <a:t>	1. Je telefoon elke nacht opladen</a:t>
            </a:r>
          </a:p>
          <a:p>
            <a:pPr marL="95250" indent="0">
              <a:buNone/>
            </a:pPr>
            <a:r>
              <a:rPr lang="nl-NL" dirty="0"/>
              <a:t>	2. Een oude koelkast die 24/7 aanstaat</a:t>
            </a:r>
          </a:p>
          <a:p>
            <a:pPr marL="95250" indent="0">
              <a:buNone/>
            </a:pPr>
            <a:endParaRPr lang="nl-NL" dirty="0"/>
          </a:p>
          <a:p>
            <a:pPr marL="95250" indent="0">
              <a:buNone/>
            </a:pPr>
            <a:endParaRPr lang="nl-NL" dirty="0"/>
          </a:p>
          <a:p>
            <a:pPr marL="95250" indent="0">
              <a:buNone/>
            </a:pPr>
            <a:r>
              <a:rPr lang="nl-NL" dirty="0"/>
              <a:t>Antwoord: Een oude koelkast</a:t>
            </a:r>
          </a:p>
          <a:p>
            <a:pPr marL="95250" indent="0">
              <a:buNone/>
            </a:pPr>
            <a:r>
              <a:rPr lang="nl-NL" dirty="0"/>
              <a:t>Telefoon opladen +/- 18 kWh per jaar en een oude koelkast +/- 300 kWh per jaar (15 jaar of ouder)</a:t>
            </a:r>
          </a:p>
          <a:p>
            <a:pPr marL="95250" indent="0">
              <a:buNone/>
            </a:pPr>
            <a:r>
              <a:rPr lang="nl-NL" dirty="0"/>
              <a:t>Een nieuwe koelkast (+/- 120kWh)</a:t>
            </a:r>
          </a:p>
          <a:p>
            <a:pPr marL="9525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9A2B6911-4195-3258-5C9A-172FBC38D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30F8C437-8FE2-800D-643F-AEF01CDAE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Even over blokverwarming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6EFFCA-B4B8-FBC9-793A-A0402F02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6374" y="1152475"/>
            <a:ext cx="3144094" cy="3794118"/>
          </a:xfrm>
        </p:spPr>
        <p:txBody>
          <a:bodyPr>
            <a:normAutofit fontScale="62500" lnSpcReduction="20000"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</a:rPr>
              <a:t>E</a:t>
            </a: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  <a:sym typeface="Helvetica"/>
              </a:rPr>
              <a:t>én </a:t>
            </a:r>
            <a:r>
              <a:rPr lang="nl-NL" sz="2000" dirty="0" err="1">
                <a:solidFill>
                  <a:srgbClr val="000000"/>
                </a:solidFill>
                <a:latin typeface="+mn-lt"/>
                <a:ea typeface="Verdana"/>
                <a:sym typeface="Helvetica"/>
              </a:rPr>
              <a:t>CV-ketel</a:t>
            </a: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  <a:sym typeface="Helvetica"/>
              </a:rPr>
              <a:t>(s) op gas voor alle appartementen </a:t>
            </a:r>
          </a:p>
          <a:p>
            <a:pPr marL="285750" marR="0" lvl="0" indent="-28575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srgbClr val="000000"/>
              </a:solidFill>
              <a:latin typeface="+mn-lt"/>
              <a:ea typeface="Verdana"/>
              <a:sym typeface="Helvetica"/>
            </a:endParaRPr>
          </a:p>
          <a:p>
            <a:pPr marL="285750" lvl="2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  <a:sym typeface="Helvetica"/>
              </a:rPr>
              <a:t>In elke woning alleen radiatoren</a:t>
            </a:r>
          </a:p>
          <a:p>
            <a:pPr marL="285750" lvl="2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latin typeface="+mn-lt"/>
              <a:ea typeface="Verdana"/>
              <a:sym typeface="Helvetica"/>
            </a:endParaRPr>
          </a:p>
          <a:p>
            <a:pPr marL="285750" lvl="8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  <a:sym typeface="Helvetica"/>
              </a:rPr>
              <a:t>Verrekening via totaal van gewogen meterstanden per radiator</a:t>
            </a: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latin typeface="+mn-lt"/>
              <a:ea typeface="Verdana"/>
              <a:sym typeface="Helvetica"/>
            </a:endParaRPr>
          </a:p>
          <a:p>
            <a:pPr marL="285750" lvl="8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FF0000"/>
                </a:solidFill>
                <a:latin typeface="+mn-lt"/>
                <a:ea typeface="Verdana"/>
              </a:rPr>
              <a:t>Let op: </a:t>
            </a: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</a:rPr>
              <a:t>op vaste kosten, ca. 35 % van alle energie in een complex kun je niet bezuinigen, </a:t>
            </a:r>
            <a:r>
              <a:rPr lang="nl-NL" sz="2000" b="1" dirty="0">
                <a:solidFill>
                  <a:srgbClr val="000000"/>
                </a:solidFill>
                <a:latin typeface="+mn-lt"/>
                <a:ea typeface="Verdana"/>
              </a:rPr>
              <a:t>moet je wel betalen</a:t>
            </a: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0000"/>
              </a:solidFill>
              <a:latin typeface="+mn-lt"/>
              <a:ea typeface="Verdana"/>
            </a:endParaRPr>
          </a:p>
          <a:p>
            <a:pPr marL="285750" lvl="8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</a:rPr>
              <a:t>Blokverwarming kan ook op de Stadsverwarming worden aangesloten: de </a:t>
            </a:r>
            <a:r>
              <a:rPr lang="nl-NL" sz="2000" dirty="0" err="1">
                <a:solidFill>
                  <a:srgbClr val="000000"/>
                </a:solidFill>
                <a:latin typeface="+mn-lt"/>
                <a:ea typeface="Verdana"/>
              </a:rPr>
              <a:t>CV-ketel</a:t>
            </a:r>
            <a:r>
              <a:rPr lang="nl-NL" sz="2000" dirty="0">
                <a:solidFill>
                  <a:srgbClr val="000000"/>
                </a:solidFill>
                <a:latin typeface="+mn-lt"/>
                <a:ea typeface="Verdana"/>
              </a:rPr>
              <a:t> vervalt dan</a:t>
            </a: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rgbClr val="000000"/>
              </a:solidFill>
              <a:latin typeface="+mn-lt"/>
              <a:ea typeface="Verdana"/>
              <a:sym typeface="Helvetica"/>
            </a:endParaRP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C1D93C-383B-A298-9133-313681D5A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6" t="6128" r="12120" b="7701"/>
          <a:stretch/>
        </p:blipFill>
        <p:spPr>
          <a:xfrm>
            <a:off x="4548084" y="1521441"/>
            <a:ext cx="1116293" cy="158059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5849E3E-8176-96BD-6AE8-210584DA1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23" y="1152475"/>
            <a:ext cx="3731305" cy="4146716"/>
          </a:xfrm>
          <a:prstGeom prst="rect">
            <a:avLst/>
          </a:prstGeom>
        </p:spPr>
      </p:pic>
      <p:cxnSp>
        <p:nvCxnSpPr>
          <p:cNvPr id="24" name="Verbindingslijn: gekromd 23">
            <a:extLst>
              <a:ext uri="{FF2B5EF4-FFF2-40B4-BE49-F238E27FC236}">
                <a16:creationId xmlns:a16="http://schemas.microsoft.com/office/drawing/2014/main" id="{6E37825E-E3F9-6AD8-C810-29DF0FED2701}"/>
              </a:ext>
            </a:extLst>
          </p:cNvPr>
          <p:cNvCxnSpPr>
            <a:endCxn id="6" idx="1"/>
          </p:cNvCxnSpPr>
          <p:nvPr/>
        </p:nvCxnSpPr>
        <p:spPr>
          <a:xfrm flipV="1">
            <a:off x="2549052" y="2311737"/>
            <a:ext cx="1999032" cy="349017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ingslijn: gekromd 24">
            <a:extLst>
              <a:ext uri="{FF2B5EF4-FFF2-40B4-BE49-F238E27FC236}">
                <a16:creationId xmlns:a16="http://schemas.microsoft.com/office/drawing/2014/main" id="{E448B198-67BC-F479-11FA-F08F237AD0B1}"/>
              </a:ext>
            </a:extLst>
          </p:cNvPr>
          <p:cNvCxnSpPr>
            <a:cxnSpLocks/>
          </p:cNvCxnSpPr>
          <p:nvPr/>
        </p:nvCxnSpPr>
        <p:spPr>
          <a:xfrm flipV="1">
            <a:off x="1836295" y="2983043"/>
            <a:ext cx="2711789" cy="69704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ingslijn: gekromd 25">
            <a:extLst>
              <a:ext uri="{FF2B5EF4-FFF2-40B4-BE49-F238E27FC236}">
                <a16:creationId xmlns:a16="http://schemas.microsoft.com/office/drawing/2014/main" id="{A31889A9-538E-C8CA-1526-6EEB854FC1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64380" y="2594609"/>
            <a:ext cx="1208860" cy="163953"/>
          </a:xfrm>
          <a:prstGeom prst="curvedConnector3">
            <a:avLst>
              <a:gd name="adj1" fmla="val 335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ingslijn: gekromd 26">
            <a:extLst>
              <a:ext uri="{FF2B5EF4-FFF2-40B4-BE49-F238E27FC236}">
                <a16:creationId xmlns:a16="http://schemas.microsoft.com/office/drawing/2014/main" id="{6C829112-6CC7-7189-CA96-96CD474EA66F}"/>
              </a:ext>
            </a:extLst>
          </p:cNvPr>
          <p:cNvCxnSpPr>
            <a:cxnSpLocks/>
          </p:cNvCxnSpPr>
          <p:nvPr/>
        </p:nvCxnSpPr>
        <p:spPr>
          <a:xfrm flipV="1">
            <a:off x="2549052" y="3111153"/>
            <a:ext cx="2721411" cy="1520808"/>
          </a:xfrm>
          <a:prstGeom prst="curvedConnector3">
            <a:avLst>
              <a:gd name="adj1" fmla="val 9929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3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A7FB1A53-A82A-69D0-5980-A251AE18C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30B49051-B7E0-524E-3B2C-63706641DC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-NL" dirty="0">
                <a:latin typeface="Arial"/>
                <a:ea typeface="Arial"/>
                <a:cs typeface="Arial"/>
                <a:sym typeface="Arial"/>
              </a:rPr>
              <a:t>Even over stadsverwarming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7A10E4-DAF7-0EE1-30A9-38BC5C762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2420" y="932312"/>
            <a:ext cx="3144094" cy="3794118"/>
          </a:xfrm>
        </p:spPr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dirty="0">
                <a:latin typeface="+mn-lt"/>
              </a:rPr>
              <a:t>Geen </a:t>
            </a:r>
            <a:r>
              <a:rPr lang="nl-NL" sz="1400" dirty="0" err="1">
                <a:latin typeface="+mn-lt"/>
              </a:rPr>
              <a:t>CV-ketel</a:t>
            </a:r>
            <a:r>
              <a:rPr lang="nl-NL" sz="1400" dirty="0">
                <a:latin typeface="+mn-lt"/>
              </a:rPr>
              <a:t> in de woning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400" dirty="0">
              <a:latin typeface="+mn-lt"/>
            </a:endParaRP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+mn-lt"/>
              </a:rPr>
              <a:t>Eenheidsprijs warmte in </a:t>
            </a:r>
            <a:r>
              <a:rPr lang="nl-NL" dirty="0" err="1">
                <a:latin typeface="+mn-lt"/>
              </a:rPr>
              <a:t>GigaJoules</a:t>
            </a:r>
            <a:endParaRPr lang="nl-NL" dirty="0">
              <a:latin typeface="+mn-lt"/>
            </a:endParaRP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endParaRPr lang="nl-NL" dirty="0">
              <a:latin typeface="+mn-lt"/>
            </a:endParaRP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+mn-lt"/>
              </a:rPr>
              <a:t>1 GJ, </a:t>
            </a:r>
            <a:r>
              <a:rPr lang="nl-NL" dirty="0" err="1">
                <a:latin typeface="+mn-lt"/>
              </a:rPr>
              <a:t>GigaJoules</a:t>
            </a:r>
            <a:r>
              <a:rPr lang="nl-NL" dirty="0">
                <a:latin typeface="+mn-lt"/>
              </a:rPr>
              <a:t>,                                = ca. 32 m3 gas</a:t>
            </a: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endParaRPr lang="nl-NL" dirty="0">
              <a:latin typeface="+mn-lt"/>
            </a:endParaRP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r>
              <a:rPr lang="nl-NL" b="1" dirty="0">
                <a:solidFill>
                  <a:srgbClr val="FF0000"/>
                </a:solidFill>
                <a:latin typeface="+mn-lt"/>
              </a:rPr>
              <a:t>Let op</a:t>
            </a:r>
            <a:r>
              <a:rPr lang="nl-NL" dirty="0">
                <a:latin typeface="+mn-lt"/>
              </a:rPr>
              <a:t>: op vaste kosten, vooral huur “</a:t>
            </a:r>
            <a:r>
              <a:rPr lang="nl-NL" dirty="0" err="1">
                <a:latin typeface="+mn-lt"/>
              </a:rPr>
              <a:t>afleverset</a:t>
            </a:r>
            <a:r>
              <a:rPr lang="nl-NL" dirty="0">
                <a:latin typeface="+mn-lt"/>
              </a:rPr>
              <a:t>” en </a:t>
            </a:r>
            <a:r>
              <a:rPr lang="nl-NL" dirty="0" err="1">
                <a:latin typeface="+mn-lt"/>
              </a:rPr>
              <a:t>bemetering</a:t>
            </a:r>
            <a:r>
              <a:rPr lang="nl-NL" dirty="0">
                <a:latin typeface="+mn-lt"/>
              </a:rPr>
              <a:t> kun je niet bezuinigen, moet je </a:t>
            </a:r>
            <a:r>
              <a:rPr lang="nl-NL" b="1" dirty="0">
                <a:latin typeface="+mn-lt"/>
              </a:rPr>
              <a:t>wel betalen</a:t>
            </a:r>
          </a:p>
          <a:p>
            <a:pPr marL="285750" lvl="8" indent="-285750">
              <a:buFont typeface="Arial" panose="020B0604020202020204" pitchFamily="34" charset="0"/>
              <a:buChar char="•"/>
              <a:defRPr/>
            </a:pPr>
            <a:endParaRPr lang="nl-NL" b="1" dirty="0">
              <a:latin typeface="+mn-lt"/>
              <a:sym typeface="Helvetica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dirty="0">
                <a:solidFill>
                  <a:srgbClr val="000000"/>
                </a:solidFill>
                <a:latin typeface="+mn-lt"/>
                <a:ea typeface="Verdana"/>
              </a:rPr>
              <a:t>E</a:t>
            </a:r>
            <a:r>
              <a:rPr lang="nl-NL" sz="1400" dirty="0">
                <a:solidFill>
                  <a:srgbClr val="000000"/>
                </a:solidFill>
                <a:latin typeface="+mn-lt"/>
                <a:ea typeface="Verdana"/>
                <a:sym typeface="Helvetica"/>
              </a:rPr>
              <a:t>én meetpunt per woning/appartement voor alle warmte</a:t>
            </a:r>
            <a:endParaRPr lang="nl-NL" sz="1400" dirty="0">
              <a:latin typeface="+mn-lt"/>
            </a:endParaRP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2F045323-31D8-2CB8-8A1F-ABF0862F8DE9}"/>
              </a:ext>
            </a:extLst>
          </p:cNvPr>
          <p:cNvGrpSpPr/>
          <p:nvPr/>
        </p:nvGrpSpPr>
        <p:grpSpPr>
          <a:xfrm>
            <a:off x="261172" y="985652"/>
            <a:ext cx="5818189" cy="4106612"/>
            <a:chOff x="261172" y="932312"/>
            <a:chExt cx="5818189" cy="410661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78B1E6-D36E-2F9A-95FA-A12346535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172" y="932312"/>
              <a:ext cx="5215068" cy="4106612"/>
            </a:xfrm>
            <a:prstGeom prst="rect">
              <a:avLst/>
            </a:prstGeom>
          </p:spPr>
        </p:pic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BCAE867B-5ED6-FAB3-E52E-D7348AB5A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1137" y="4418707"/>
              <a:ext cx="3817663" cy="121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6FBEDB3-AAE2-D298-F633-3381A44EAECA}"/>
                </a:ext>
              </a:extLst>
            </p:cNvPr>
            <p:cNvSpPr/>
            <p:nvPr/>
          </p:nvSpPr>
          <p:spPr>
            <a:xfrm>
              <a:off x="1800379" y="44125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994A00A1-865D-EF7C-F72D-E05EA01EB322}"/>
                </a:ext>
              </a:extLst>
            </p:cNvPr>
            <p:cNvSpPr/>
            <p:nvPr/>
          </p:nvSpPr>
          <p:spPr>
            <a:xfrm>
              <a:off x="2870711" y="43992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416F67E-0CFE-2B53-85FB-3C6389C892BF}"/>
                </a:ext>
              </a:extLst>
            </p:cNvPr>
            <p:cNvSpPr/>
            <p:nvPr/>
          </p:nvSpPr>
          <p:spPr>
            <a:xfrm>
              <a:off x="4296905" y="43912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78E08413-6AF6-D291-45AF-74E9F08E5EDF}"/>
                </a:ext>
              </a:extLst>
            </p:cNvPr>
            <p:cNvSpPr/>
            <p:nvPr/>
          </p:nvSpPr>
          <p:spPr>
            <a:xfrm>
              <a:off x="3810625" y="440434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9838F044-5E85-6249-32B7-6AE8C948B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800" y="4091940"/>
              <a:ext cx="440561" cy="3267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69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DD288975-421B-9FA5-DD0D-9DB7F1C3F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C8CF7377-2025-3420-C9DC-CB77C2853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Energiebesparing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C71219-2253-FEFF-00E6-A9B7EED5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67" y="1141453"/>
            <a:ext cx="3834060" cy="298432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EF74F59-C676-3D1B-D420-BFE183F79E6C}"/>
              </a:ext>
            </a:extLst>
          </p:cNvPr>
          <p:cNvSpPr txBox="1"/>
          <p:nvPr/>
        </p:nvSpPr>
        <p:spPr>
          <a:xfrm>
            <a:off x="5398866" y="2767915"/>
            <a:ext cx="2957967" cy="134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8" indent="-285750" defTabSz="914400" fontAlgn="auto" latinLnBrk="0" hangingPunct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  <a:sym typeface="Helvetica"/>
              </a:rPr>
              <a:t>80-20 regel: </a:t>
            </a:r>
          </a:p>
          <a:p>
            <a:pPr marL="285750" lvl="8" indent="-285750" defTabSz="914400" fontAlgn="auto" latinLnBrk="0" hangingPunct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  <a:sym typeface="Helvetica"/>
              </a:rPr>
              <a:t>zo weinig </a:t>
            </a:r>
            <a:r>
              <a:rPr lang="nl-NL" sz="1600" dirty="0">
                <a:solidFill>
                  <a:schemeClr val="dk1"/>
                </a:solidFill>
                <a:latin typeface="+mn-lt"/>
              </a:rPr>
              <a:t>moge</a:t>
            </a:r>
            <a:r>
              <a:rPr lang="nl-NL" sz="1600" dirty="0">
                <a:solidFill>
                  <a:schemeClr val="dk1"/>
                </a:solidFill>
                <a:latin typeface="+mn-lt"/>
                <a:sym typeface="Helvetica"/>
              </a:rPr>
              <a:t>lijk doen om</a:t>
            </a:r>
          </a:p>
          <a:p>
            <a:pPr marL="285750" lvl="8" indent="-285750" defTabSz="914400" fontAlgn="auto" latinLnBrk="0" hangingPunct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  <a:sym typeface="Helvetica"/>
              </a:rPr>
              <a:t>maximaal</a:t>
            </a:r>
            <a:r>
              <a:rPr lang="nl-NL" dirty="0">
                <a:solidFill>
                  <a:schemeClr val="dk1"/>
                </a:solidFill>
                <a:latin typeface="+mn-lt"/>
                <a:sym typeface="Helvetica"/>
              </a:rPr>
              <a:t> resultaat te halen </a:t>
            </a:r>
          </a:p>
          <a:p>
            <a:pPr marL="457200" lvl="6" indent="-457200">
              <a:buFont typeface="Arial" panose="020B0604020202020204" pitchFamily="34" charset="0"/>
              <a:buChar char="•"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Waar kun je zelf invloed op uitoefenen:…">
            <a:extLst>
              <a:ext uri="{FF2B5EF4-FFF2-40B4-BE49-F238E27FC236}">
                <a16:creationId xmlns:a16="http://schemas.microsoft.com/office/drawing/2014/main" id="{5A4FB910-8C58-7CEF-ED90-507A09479194}"/>
              </a:ext>
            </a:extLst>
          </p:cNvPr>
          <p:cNvSpPr txBox="1"/>
          <p:nvPr/>
        </p:nvSpPr>
        <p:spPr>
          <a:xfrm>
            <a:off x="5417820" y="1036568"/>
            <a:ext cx="3665219" cy="162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8" indent="-28575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</a:rPr>
              <a:t>Bereik je door:</a:t>
            </a:r>
          </a:p>
          <a:p>
            <a:pPr marL="285750" lvl="8" indent="-28575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</a:rPr>
              <a:t>Kennis</a:t>
            </a:r>
          </a:p>
          <a:p>
            <a:pPr marL="285750" lvl="8" indent="-28575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</a:rPr>
              <a:t>Woningverbetering</a:t>
            </a:r>
          </a:p>
          <a:p>
            <a:pPr marL="285750" lvl="8" indent="-28575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</a:rPr>
              <a:t>Inzet energiebesparende producten</a:t>
            </a:r>
          </a:p>
          <a:p>
            <a:pPr marL="285750" lvl="8" indent="-28575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dk1"/>
                </a:solidFill>
                <a:latin typeface="+mn-lt"/>
              </a:rPr>
              <a:t>Gedragsverandering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B51264B-74DC-C82F-459D-CA70F634FCA0}"/>
              </a:ext>
            </a:extLst>
          </p:cNvPr>
          <p:cNvSpPr txBox="1"/>
          <p:nvPr/>
        </p:nvSpPr>
        <p:spPr>
          <a:xfrm>
            <a:off x="953133" y="4125775"/>
            <a:ext cx="5661027" cy="89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nl-NL" sz="3600" b="1" dirty="0">
                <a:solidFill>
                  <a:srgbClr val="00B050"/>
                </a:solidFill>
              </a:rPr>
              <a:t>vermijdt laatste loodjes!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02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FE08F416-4622-40B2-CACB-360D1F13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36EE39C-4F00-C157-6DAF-41C6EB367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" r="1162"/>
          <a:stretch/>
        </p:blipFill>
        <p:spPr>
          <a:xfrm>
            <a:off x="108212" y="131639"/>
            <a:ext cx="8931616" cy="501186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BA85006-80C0-1298-0288-FF5884092E43}"/>
              </a:ext>
            </a:extLst>
          </p:cNvPr>
          <p:cNvSpPr/>
          <p:nvPr/>
        </p:nvSpPr>
        <p:spPr>
          <a:xfrm rot="19079417">
            <a:off x="-430373" y="2990308"/>
            <a:ext cx="28147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 dank aan </a:t>
            </a:r>
            <a:r>
              <a:rPr lang="nl-NL" sz="1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Fluvius</a:t>
            </a:r>
            <a:endParaRPr lang="nl-NL" sz="1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439A640C-C6AF-ED7A-F5D8-80FD4D5AA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1CF6032A-AF5E-3E68-3837-C920132ACC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Energiebesparing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E6B326-A009-73B9-0919-3F1879F61B84}"/>
              </a:ext>
            </a:extLst>
          </p:cNvPr>
          <p:cNvSpPr txBox="1"/>
          <p:nvPr/>
        </p:nvSpPr>
        <p:spPr>
          <a:xfrm>
            <a:off x="311700" y="958990"/>
            <a:ext cx="8586061" cy="27392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nl-NL" sz="2800" b="0" i="0" u="none" strike="noStrike" baseline="0" dirty="0">
                <a:solidFill>
                  <a:schemeClr val="tx1"/>
                </a:solidFill>
                <a:latin typeface="+mn-lt"/>
              </a:rPr>
              <a:t>Verwarming:  </a:t>
            </a:r>
            <a:r>
              <a:rPr lang="nl-NL" sz="2800" b="1" i="0" u="none" strike="noStrike" baseline="0" dirty="0">
                <a:solidFill>
                  <a:srgbClr val="C00000"/>
                </a:solidFill>
                <a:latin typeface="+mn-lt"/>
              </a:rPr>
              <a:t>60% </a:t>
            </a:r>
            <a:r>
              <a:rPr lang="nl-NL" sz="2800" b="0" i="0" u="none" strike="noStrike" baseline="0" dirty="0">
                <a:solidFill>
                  <a:schemeClr val="tx1"/>
                </a:solidFill>
                <a:latin typeface="+mn-lt"/>
              </a:rPr>
              <a:t>van je totale energieverbruik</a:t>
            </a:r>
          </a:p>
          <a:p>
            <a:pPr algn="l"/>
            <a:r>
              <a:rPr lang="nl-NL" sz="1800" b="1" i="0" u="none" strike="noStrike" baseline="0" dirty="0">
                <a:solidFill>
                  <a:schemeClr val="tx1"/>
                </a:solidFill>
                <a:latin typeface="+mn-lt"/>
              </a:rPr>
              <a:t>● 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Draai je thermostaat een graadje lager.</a:t>
            </a:r>
          </a:p>
          <a:p>
            <a:pPr algn="l"/>
            <a:r>
              <a:rPr lang="nl-NL" sz="1800" b="1" i="0" u="none" strike="noStrike" baseline="0" dirty="0">
                <a:solidFill>
                  <a:schemeClr val="tx1"/>
                </a:solidFill>
                <a:latin typeface="+mn-lt"/>
              </a:rPr>
              <a:t>● 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Zet een uur voor je gaat slapen je verwarming al op nachtstand.</a:t>
            </a:r>
          </a:p>
          <a:p>
            <a:pPr algn="l"/>
            <a:r>
              <a:rPr lang="nl-NL" sz="1800" b="1" i="0" u="none" strike="noStrike" baseline="0" dirty="0">
                <a:solidFill>
                  <a:schemeClr val="tx1"/>
                </a:solidFill>
                <a:latin typeface="+mn-lt"/>
              </a:rPr>
              <a:t>● 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Leg niets bovenop je radiatoren en maak ze regelmatig schoon.</a:t>
            </a:r>
          </a:p>
          <a:p>
            <a:pPr algn="l"/>
            <a:r>
              <a:rPr lang="nl-NL" sz="1800" b="1" i="0" u="none" strike="noStrike" baseline="0" dirty="0">
                <a:solidFill>
                  <a:schemeClr val="tx1"/>
                </a:solidFill>
                <a:latin typeface="+mn-lt"/>
              </a:rPr>
              <a:t>● 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Isoleer de leidingen van je centrale verwarming.</a:t>
            </a:r>
          </a:p>
          <a:p>
            <a:pPr algn="l"/>
            <a:r>
              <a:rPr lang="nl-NL" sz="1800" b="1" i="0" u="none" strike="noStrike" baseline="0" dirty="0">
                <a:solidFill>
                  <a:schemeClr val="tx1"/>
                </a:solidFill>
                <a:latin typeface="+mn-lt"/>
              </a:rPr>
              <a:t>● 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Hang radiatorfolie of een reflectiescherm achter radiatoren tegen</a:t>
            </a:r>
          </a:p>
          <a:p>
            <a:pPr algn="l"/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niet-geïsoleerde buitenmuren.</a:t>
            </a:r>
          </a:p>
          <a:p>
            <a:pPr algn="l"/>
            <a:r>
              <a:rPr lang="nl-NL" sz="1800" b="1" i="0" u="none" strike="noStrike" baseline="0" dirty="0">
                <a:solidFill>
                  <a:schemeClr val="tx1"/>
                </a:solidFill>
                <a:latin typeface="+mn-lt"/>
              </a:rPr>
              <a:t>● 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Stel in weinig gebruikte ruimtes een lagere temperatuur in.</a:t>
            </a:r>
          </a:p>
          <a:p>
            <a:pPr algn="l"/>
            <a:r>
              <a:rPr lang="nl-NL" sz="1800" b="1" i="0" u="none" strike="noStrike" baseline="0" dirty="0">
                <a:solidFill>
                  <a:schemeClr val="tx1"/>
                </a:solidFill>
                <a:latin typeface="+mn-lt"/>
              </a:rPr>
              <a:t>● </a:t>
            </a:r>
            <a:r>
              <a:rPr lang="nl-NL" sz="1800" b="0" i="0" u="none" strike="noStrike" baseline="0" dirty="0">
                <a:solidFill>
                  <a:schemeClr val="tx1"/>
                </a:solidFill>
                <a:latin typeface="+mn-lt"/>
              </a:rPr>
              <a:t>Regel in elke kamer de temperatuur apart met thermostaatkranen</a:t>
            </a:r>
            <a:endParaRPr lang="nl-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C1EC0B9-3A7C-882F-B5F5-4F2162E86C92}"/>
              </a:ext>
            </a:extLst>
          </p:cNvPr>
          <p:cNvSpPr txBox="1"/>
          <p:nvPr/>
        </p:nvSpPr>
        <p:spPr>
          <a:xfrm>
            <a:off x="311700" y="3646402"/>
            <a:ext cx="8260773" cy="1354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nl-NL" sz="2800" b="0" i="0" u="none" strike="noStrike" baseline="0" dirty="0">
                <a:solidFill>
                  <a:schemeClr val="tx1"/>
                </a:solidFill>
                <a:latin typeface="+mn-lt"/>
              </a:rPr>
              <a:t>Pak eerst de slokoppen aan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  <a:latin typeface="+mn-lt"/>
              </a:rPr>
              <a:t>● toestellen die koude of warmte produceren, zoals een airco of een oven.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  <a:latin typeface="+mn-lt"/>
              </a:rPr>
              <a:t>● zware toestellen die vaak of permanent aanstaan, </a:t>
            </a:r>
          </a:p>
          <a:p>
            <a:pPr algn="l"/>
            <a:r>
              <a:rPr lang="nl-NL" sz="1800" dirty="0">
                <a:solidFill>
                  <a:schemeClr val="tx1"/>
                </a:solidFill>
                <a:latin typeface="+mn-lt"/>
              </a:rPr>
              <a:t>zoals een elektrische boiler.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B74C9F1-491C-286B-5CAF-5E84F060D704}"/>
              </a:ext>
            </a:extLst>
          </p:cNvPr>
          <p:cNvSpPr/>
          <p:nvPr/>
        </p:nvSpPr>
        <p:spPr>
          <a:xfrm rot="1887053">
            <a:off x="6642005" y="3353399"/>
            <a:ext cx="25061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 dank aan </a:t>
            </a:r>
            <a:r>
              <a:rPr lang="nl-NL" sz="1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Fluvius</a:t>
            </a:r>
            <a:endParaRPr lang="nl-NL" sz="1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2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C0B5CA1F-788D-B4CC-661D-C0A5B7B4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7A28A9AD-8D62-1CF5-3BA8-FA59AF48D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Energiezuinig gedrag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18508FD4-79D0-E3E0-9F22-B702364C4F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9251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95250" indent="0">
              <a:buNone/>
              <a:defRPr/>
            </a:pPr>
            <a:r>
              <a:rPr lang="nl-NL" altLang="nl-NL" sz="2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Elke kWh, elke m3 gas en elke GJ warmte moet betaald worden:</a:t>
            </a:r>
            <a:br>
              <a:rPr lang="nl-NL" altLang="nl-NL" sz="24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endParaRPr lang="nl-NL" altLang="nl-NL" sz="2400" b="1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95250" indent="0">
              <a:buNone/>
              <a:defRPr/>
            </a:pPr>
            <a:r>
              <a:rPr lang="nl-NL" altLang="nl-NL" sz="3200" b="1" dirty="0">
                <a:solidFill>
                  <a:srgbClr val="FF9900"/>
                </a:solidFill>
                <a:latin typeface="+mn-lt"/>
                <a:ea typeface="Verdana" panose="020B0604030504040204" pitchFamily="34" charset="0"/>
              </a:rPr>
              <a:t>Verbruik omlaag is dus minder kosten:</a:t>
            </a:r>
            <a:br>
              <a:rPr lang="nl-NL" altLang="nl-NL" sz="32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</a:br>
            <a:endParaRPr lang="nl-NL" altLang="nl-NL" sz="3200" b="1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+mn-lt"/>
                <a:ea typeface="Verdana" panose="020B0604030504040204" pitchFamily="34" charset="0"/>
              </a:rPr>
              <a:t>Verwarm kamer waar je bijna nooit bent niet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Sluit deuren van de ruimte(n) die je verwarmt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Doof het licht in ruimten waar je niet bent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+mn-lt"/>
                <a:ea typeface="Verdana" panose="020B0604030504040204" pitchFamily="34" charset="0"/>
              </a:rPr>
              <a:t>Zet de temperatuur van de CV ietsje lager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+mn-lt"/>
                <a:ea typeface="Verdana" panose="020B0604030504040204" pitchFamily="34" charset="0"/>
              </a:rPr>
              <a:t>Douche indien mogelijk wat korter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+mn-lt"/>
                <a:ea typeface="Verdana" panose="020B0604030504040204" pitchFamily="34" charset="0"/>
              </a:rPr>
              <a:t>Lucht je woning elke dag ca. 15 minuten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+mn-lt"/>
                <a:ea typeface="Verdana" panose="020B0604030504040204" pitchFamily="34" charset="0"/>
              </a:rPr>
              <a:t>Schakel apparaten die stand-by staan helemaal uit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+mn-lt"/>
                <a:ea typeface="Verdana" panose="020B0604030504040204" pitchFamily="34" charset="0"/>
              </a:rPr>
              <a:t>“Installeer” energiebesparende producten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latin typeface="+mn-lt"/>
                <a:ea typeface="Verdana" panose="020B0604030504040204" pitchFamily="34" charset="0"/>
              </a:rPr>
              <a:t>Heb oog voor minimum comfort!</a:t>
            </a:r>
          </a:p>
          <a:p>
            <a:pPr marL="95250" indent="0" hangingPunct="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pPr>
            <a:endParaRPr lang="nl-NL" sz="2700" b="1" dirty="0">
              <a:latin typeface="Verdana"/>
              <a:ea typeface="Verdana"/>
              <a:sym typeface="Verdana"/>
            </a:endParaRP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3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925CE018-C5EE-4155-C83B-18E58358C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FA0C46B3-BE1D-3644-09B8-300CA4EA99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Onafhankelijke apps (er zijn er veel meer)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Waar kun je zelf invloed op uitoefenen:…">
            <a:extLst>
              <a:ext uri="{FF2B5EF4-FFF2-40B4-BE49-F238E27FC236}">
                <a16:creationId xmlns:a16="http://schemas.microsoft.com/office/drawing/2014/main" id="{85E65842-EF7D-5D35-779C-0E5672662764}"/>
              </a:ext>
            </a:extLst>
          </p:cNvPr>
          <p:cNvSpPr txBox="1"/>
          <p:nvPr/>
        </p:nvSpPr>
        <p:spPr>
          <a:xfrm>
            <a:off x="2830542" y="1132454"/>
            <a:ext cx="221008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Of een app van </a:t>
            </a:r>
          </a:p>
          <a:p>
            <a:pPr algn="ctr">
              <a:defRPr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</a:rPr>
              <a:t>je energiebedrijf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5A0BF0-9C7D-4BFB-76E7-79C8F16F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364" y="1014697"/>
            <a:ext cx="3665685" cy="286714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EE179E3-3409-9231-FC99-6B83FDC8B007}"/>
              </a:ext>
            </a:extLst>
          </p:cNvPr>
          <p:cNvSpPr txBox="1"/>
          <p:nvPr/>
        </p:nvSpPr>
        <p:spPr>
          <a:xfrm>
            <a:off x="5462102" y="3881840"/>
            <a:ext cx="36818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Slimmemeterportal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.nl, gegevens  van gisteren en daarvoor, </a:t>
            </a:r>
            <a:r>
              <a:rPr lang="nl-NL" sz="1800" dirty="0">
                <a:latin typeface="Arial" panose="020B0604020202020204" pitchFamily="34" charset="0"/>
                <a:ea typeface="Times New Roman" panose="02020603050405020304" pitchFamily="18" charset="0"/>
              </a:rPr>
              <a:t>gratis,</a:t>
            </a: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629C1F-6D3F-6023-A301-69DF8EBE0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" y="974323"/>
            <a:ext cx="1827301" cy="406066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29CB47E-30DD-5174-6905-DACB527A3CDA}"/>
              </a:ext>
            </a:extLst>
          </p:cNvPr>
          <p:cNvSpPr txBox="1"/>
          <p:nvPr/>
        </p:nvSpPr>
        <p:spPr>
          <a:xfrm>
            <a:off x="2006416" y="4136813"/>
            <a:ext cx="31129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Gegevens van nu en </a:t>
            </a:r>
          </a:p>
          <a:p>
            <a:r>
              <a:rPr lang="nl-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daarvoor. </a:t>
            </a: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</a:rPr>
              <a:t>P1 insteek module,</a:t>
            </a:r>
          </a:p>
          <a:p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</a:rPr>
              <a:t> € 50,-- eenmalig</a:t>
            </a:r>
            <a:endParaRPr lang="nl-N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HomeWizard">
            <a:extLst>
              <a:ext uri="{FF2B5EF4-FFF2-40B4-BE49-F238E27FC236}">
                <a16:creationId xmlns:a16="http://schemas.microsoft.com/office/drawing/2014/main" id="{AC72108F-E182-E5D4-3009-10BAED34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85" y="3735825"/>
            <a:ext cx="1582874" cy="2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2C8F227-3004-A881-002C-1A40D6DCABC3}"/>
              </a:ext>
            </a:extLst>
          </p:cNvPr>
          <p:cNvSpPr txBox="1"/>
          <p:nvPr/>
        </p:nvSpPr>
        <p:spPr>
          <a:xfrm>
            <a:off x="3192880" y="1904902"/>
            <a:ext cx="174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</a:rPr>
              <a:t>Slimme meter vereist!</a:t>
            </a:r>
            <a:endParaRPr lang="nl-NL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Tijdelijke aanduiding voor inhoud 10" descr="Hoofd met radertjes">
            <a:extLst>
              <a:ext uri="{FF2B5EF4-FFF2-40B4-BE49-F238E27FC236}">
                <a16:creationId xmlns:a16="http://schemas.microsoft.com/office/drawing/2014/main" id="{643B96D5-FD17-E877-790A-C40AD6F25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4559" y="2557588"/>
            <a:ext cx="622119" cy="62211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B2B70BF-D57D-3862-F356-9F147876BE09}"/>
              </a:ext>
            </a:extLst>
          </p:cNvPr>
          <p:cNvSpPr txBox="1"/>
          <p:nvPr/>
        </p:nvSpPr>
        <p:spPr>
          <a:xfrm>
            <a:off x="3412159" y="3235638"/>
            <a:ext cx="130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latin typeface="Arial" panose="020B0604020202020204" pitchFamily="34" charset="0"/>
                <a:ea typeface="Times New Roman" panose="02020603050405020304" pitchFamily="18" charset="0"/>
              </a:rPr>
              <a:t>Weet het!</a:t>
            </a: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387B8E79-E5BD-5FE3-5B6D-1582F00DD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F654CB35-BC1E-FB24-6F90-8D12561B75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Bespaarproducten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18-09-10_werken_in_de_sponning_3.png.jpg" descr="18-09-10_werken_in_de_sponning_3.png.jpg">
            <a:extLst>
              <a:ext uri="{FF2B5EF4-FFF2-40B4-BE49-F238E27FC236}">
                <a16:creationId xmlns:a16="http://schemas.microsoft.com/office/drawing/2014/main" id="{9B08B487-886E-142D-924F-A38BD8EA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70" r="16884"/>
          <a:stretch>
            <a:fillRect/>
          </a:stretch>
        </p:blipFill>
        <p:spPr>
          <a:xfrm>
            <a:off x="2942269" y="1169437"/>
            <a:ext cx="1404502" cy="147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terbesparende-douchekop-grohe-rainshower-cosmopolitan.jpg" descr="waterbesparende-douchekop-grohe-rainshower-cosmopolitan.jpg">
            <a:extLst>
              <a:ext uri="{FF2B5EF4-FFF2-40B4-BE49-F238E27FC236}">
                <a16:creationId xmlns:a16="http://schemas.microsoft.com/office/drawing/2014/main" id="{9ED35C97-2339-6A00-DB31-2FC808BAC1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02" r="19489"/>
          <a:stretch>
            <a:fillRect/>
          </a:stretch>
        </p:blipFill>
        <p:spPr>
          <a:xfrm rot="297560">
            <a:off x="5516559" y="2836356"/>
            <a:ext cx="1591669" cy="1851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NSTALLATIE folie.jpeg" descr="INSTALLATIE folie.jpeg">
            <a:extLst>
              <a:ext uri="{FF2B5EF4-FFF2-40B4-BE49-F238E27FC236}">
                <a16:creationId xmlns:a16="http://schemas.microsoft.com/office/drawing/2014/main" id="{03B351B3-4FA8-2CD0-6F89-95C7011C0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611" y="1054080"/>
            <a:ext cx="2570570" cy="1673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brievenbusborstel_wit.jpg" descr="brievenbusborstel_wit.jpg">
            <a:extLst>
              <a:ext uri="{FF2B5EF4-FFF2-40B4-BE49-F238E27FC236}">
                <a16:creationId xmlns:a16="http://schemas.microsoft.com/office/drawing/2014/main" id="{4408CA1D-76D2-17A7-B94C-533F6B0FF2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087" b="14831"/>
          <a:stretch>
            <a:fillRect/>
          </a:stretch>
        </p:blipFill>
        <p:spPr>
          <a:xfrm>
            <a:off x="239959" y="1197483"/>
            <a:ext cx="2063403" cy="103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kst">
            <a:extLst>
              <a:ext uri="{FF2B5EF4-FFF2-40B4-BE49-F238E27FC236}">
                <a16:creationId xmlns:a16="http://schemas.microsoft.com/office/drawing/2014/main" id="{766BE0AE-0B6D-71B6-B937-D2FD4A8A3D0C}"/>
              </a:ext>
            </a:extLst>
          </p:cNvPr>
          <p:cNvSpPr txBox="1"/>
          <p:nvPr/>
        </p:nvSpPr>
        <p:spPr>
          <a:xfrm>
            <a:off x="4381792" y="3472888"/>
            <a:ext cx="180339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16" name="images.jpeg" descr="images.jpeg">
            <a:extLst>
              <a:ext uri="{FF2B5EF4-FFF2-40B4-BE49-F238E27FC236}">
                <a16:creationId xmlns:a16="http://schemas.microsoft.com/office/drawing/2014/main" id="{5B80AB9A-02EA-4CB4-02D8-788B1BDD983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687" r="11687"/>
          <a:stretch>
            <a:fillRect/>
          </a:stretch>
        </p:blipFill>
        <p:spPr>
          <a:xfrm rot="2480221">
            <a:off x="7680023" y="2936849"/>
            <a:ext cx="1353358" cy="176620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Douche coach (zandloper)">
            <a:extLst>
              <a:ext uri="{FF2B5EF4-FFF2-40B4-BE49-F238E27FC236}">
                <a16:creationId xmlns:a16="http://schemas.microsoft.com/office/drawing/2014/main" id="{08E4F989-186B-42D5-C5E9-0F75881EC1E5}"/>
              </a:ext>
            </a:extLst>
          </p:cNvPr>
          <p:cNvSpPr txBox="1"/>
          <p:nvPr/>
        </p:nvSpPr>
        <p:spPr>
          <a:xfrm>
            <a:off x="7816896" y="4519337"/>
            <a:ext cx="131087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Douche coach 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(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zandloper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) </a:t>
            </a:r>
          </a:p>
        </p:txBody>
      </p:sp>
      <p:sp>
        <p:nvSpPr>
          <p:cNvPr id="18" name="Brievenbusborstel">
            <a:extLst>
              <a:ext uri="{FF2B5EF4-FFF2-40B4-BE49-F238E27FC236}">
                <a16:creationId xmlns:a16="http://schemas.microsoft.com/office/drawing/2014/main" id="{F91304AB-502F-32FB-65CD-BEFA610DEF1E}"/>
              </a:ext>
            </a:extLst>
          </p:cNvPr>
          <p:cNvSpPr txBox="1"/>
          <p:nvPr/>
        </p:nvSpPr>
        <p:spPr>
          <a:xfrm>
            <a:off x="483300" y="2231945"/>
            <a:ext cx="1576719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Brievenbusborstel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9" name="Ledlamp">
            <a:extLst>
              <a:ext uri="{FF2B5EF4-FFF2-40B4-BE49-F238E27FC236}">
                <a16:creationId xmlns:a16="http://schemas.microsoft.com/office/drawing/2014/main" id="{533DA915-7F85-4D10-BD7F-7679DDA142D7}"/>
              </a:ext>
            </a:extLst>
          </p:cNvPr>
          <p:cNvSpPr txBox="1"/>
          <p:nvPr/>
        </p:nvSpPr>
        <p:spPr>
          <a:xfrm>
            <a:off x="2590708" y="4711349"/>
            <a:ext cx="1026880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Ledlamp</a:t>
            </a: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en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0" name="Radiator folie">
            <a:extLst>
              <a:ext uri="{FF2B5EF4-FFF2-40B4-BE49-F238E27FC236}">
                <a16:creationId xmlns:a16="http://schemas.microsoft.com/office/drawing/2014/main" id="{01918B67-B268-DBBD-A4AD-0E6F421B5B7C}"/>
              </a:ext>
            </a:extLst>
          </p:cNvPr>
          <p:cNvSpPr txBox="1"/>
          <p:nvPr/>
        </p:nvSpPr>
        <p:spPr>
          <a:xfrm>
            <a:off x="7510833" y="2797301"/>
            <a:ext cx="120115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Radiator folie </a:t>
            </a:r>
          </a:p>
        </p:txBody>
      </p:sp>
      <p:sp>
        <p:nvSpPr>
          <p:cNvPr id="21" name="Water besparende douchekop">
            <a:extLst>
              <a:ext uri="{FF2B5EF4-FFF2-40B4-BE49-F238E27FC236}">
                <a16:creationId xmlns:a16="http://schemas.microsoft.com/office/drawing/2014/main" id="{D032CA73-F3A2-D246-8A6E-048896AAB2CF}"/>
              </a:ext>
            </a:extLst>
          </p:cNvPr>
          <p:cNvSpPr txBox="1"/>
          <p:nvPr/>
        </p:nvSpPr>
        <p:spPr>
          <a:xfrm>
            <a:off x="5883030" y="4481023"/>
            <a:ext cx="161357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Water </a:t>
            </a: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besparende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douchekop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22" name="9200000116409086.jpg" descr="9200000116409086.jpg">
            <a:extLst>
              <a:ext uri="{FF2B5EF4-FFF2-40B4-BE49-F238E27FC236}">
                <a16:creationId xmlns:a16="http://schemas.microsoft.com/office/drawing/2014/main" id="{B9341A57-733B-0D6D-0089-6A7DD95E09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967" t="37182" r="21788"/>
          <a:stretch>
            <a:fillRect/>
          </a:stretch>
        </p:blipFill>
        <p:spPr>
          <a:xfrm>
            <a:off x="4924136" y="1194929"/>
            <a:ext cx="1525274" cy="139889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ochtstrips">
            <a:extLst>
              <a:ext uri="{FF2B5EF4-FFF2-40B4-BE49-F238E27FC236}">
                <a16:creationId xmlns:a16="http://schemas.microsoft.com/office/drawing/2014/main" id="{0A2E9E23-DACE-9894-BE80-6FDEDF3D04C4}"/>
              </a:ext>
            </a:extLst>
          </p:cNvPr>
          <p:cNvSpPr txBox="1"/>
          <p:nvPr/>
        </p:nvSpPr>
        <p:spPr>
          <a:xfrm>
            <a:off x="4424635" y="2264411"/>
            <a:ext cx="953898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Tochtstrips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C4432A62-1F8D-F105-E73F-69E9ECEFE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154" y="3155364"/>
            <a:ext cx="1837693" cy="182233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0538DC60-87A7-F7DA-8307-4C081173D3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6260" y="2826697"/>
            <a:ext cx="1297219" cy="186375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268AA83-3297-6123-1939-BA99111EDA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89" y="2711471"/>
            <a:ext cx="1936522" cy="1850123"/>
          </a:xfrm>
          <a:prstGeom prst="rect">
            <a:avLst/>
          </a:prstGeom>
        </p:spPr>
      </p:pic>
      <p:sp>
        <p:nvSpPr>
          <p:cNvPr id="27" name="Ledlamp">
            <a:extLst>
              <a:ext uri="{FF2B5EF4-FFF2-40B4-BE49-F238E27FC236}">
                <a16:creationId xmlns:a16="http://schemas.microsoft.com/office/drawing/2014/main" id="{8F29B925-32E4-56A9-982F-015C1814AD1C}"/>
              </a:ext>
            </a:extLst>
          </p:cNvPr>
          <p:cNvSpPr txBox="1"/>
          <p:nvPr/>
        </p:nvSpPr>
        <p:spPr>
          <a:xfrm>
            <a:off x="338976" y="4704646"/>
            <a:ext cx="959554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Kozijnfolie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957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Weetjes Energiebank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solidFill>
                  <a:srgbClr val="420505"/>
                </a:solidFill>
                <a:latin typeface="Arial"/>
                <a:cs typeface="Arial"/>
              </a:rPr>
              <a:t>Opgericht in juni 2015 (Energiebank Nederland)</a:t>
            </a: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solidFill>
                  <a:srgbClr val="420505"/>
                </a:solidFill>
                <a:latin typeface="Arial"/>
                <a:cs typeface="Arial"/>
              </a:rPr>
              <a:t>Vanuit Aliander (in Arnhem)</a:t>
            </a: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solidFill>
                  <a:srgbClr val="420505"/>
                </a:solidFill>
                <a:latin typeface="Arial"/>
                <a:cs typeface="Arial"/>
              </a:rPr>
              <a:t>Diverse lokale Energiebanken (aantal groeit nog steeds)</a:t>
            </a: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solidFill>
                  <a:srgbClr val="420505"/>
                </a:solidFill>
                <a:latin typeface="Arial"/>
                <a:cs typeface="Arial"/>
              </a:rPr>
              <a:t>In Rotterdam in 2017 opgericht, als een project van:</a:t>
            </a: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solidFill>
                  <a:srgbClr val="420505"/>
                </a:solidFill>
                <a:latin typeface="Arial"/>
                <a:cs typeface="Arial"/>
              </a:rPr>
              <a:t>Samen 010</a:t>
            </a: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dirty="0">
                <a:solidFill>
                  <a:srgbClr val="420505"/>
                </a:solidFill>
                <a:latin typeface="Arial"/>
                <a:cs typeface="Arial"/>
              </a:rPr>
              <a:t>Stedin (Netwerkbeheerder)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D371E-B5B9-7E15-7B71-04607562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Laatste vraag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308104-F5CC-0CCA-A69C-ECE582FEC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kost meer energie?</a:t>
            </a:r>
          </a:p>
          <a:p>
            <a:pPr marL="95250" indent="0">
              <a:buNone/>
            </a:pPr>
            <a:r>
              <a:rPr lang="nl-NL" dirty="0"/>
              <a:t>	1. 100 uur appen op Whatsapp</a:t>
            </a:r>
          </a:p>
          <a:p>
            <a:pPr marL="95250" indent="0">
              <a:buNone/>
            </a:pPr>
            <a:r>
              <a:rPr lang="nl-NL" dirty="0"/>
              <a:t>	2. 1 avondje tv-kijken (4 uur)</a:t>
            </a:r>
          </a:p>
          <a:p>
            <a:pPr marL="95250" indent="0">
              <a:buNone/>
            </a:pPr>
            <a:endParaRPr lang="nl-NL" dirty="0"/>
          </a:p>
          <a:p>
            <a:pPr marL="95250" indent="0">
              <a:buNone/>
            </a:pPr>
            <a:r>
              <a:rPr lang="nl-NL" dirty="0"/>
              <a:t>Antwoord: Beiden 0,4 kWh, maar tv meestal net iets hoger</a:t>
            </a:r>
          </a:p>
        </p:txBody>
      </p:sp>
    </p:spTree>
    <p:extLst>
      <p:ext uri="{BB962C8B-B14F-4D97-AF65-F5344CB8AC3E}">
        <p14:creationId xmlns:p14="http://schemas.microsoft.com/office/powerpoint/2010/main" val="31253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311700" y="1624943"/>
            <a:ext cx="8520600" cy="189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>
                <a:latin typeface="Verdana"/>
                <a:ea typeface="Verdana"/>
                <a:cs typeface="Verdana"/>
                <a:sym typeface="Verdana"/>
              </a:defRPr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/>
                <a:cs typeface="Open Sans ExtraBold"/>
                <a:sym typeface="Verdana"/>
              </a:rPr>
              <a:t>Hartelijk dank </a:t>
            </a:r>
            <a:b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/>
                <a:cs typeface="Open Sans ExtraBold"/>
                <a:sym typeface="Verdana"/>
              </a:rPr>
            </a:br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/>
                <a:cs typeface="Open Sans ExtraBold"/>
                <a:sym typeface="Verdana"/>
              </a:rPr>
              <a:t>voor</a:t>
            </a:r>
            <a:b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Verdana"/>
                <a:sym typeface="Verdana"/>
              </a:rPr>
            </a:br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/>
                <a:cs typeface="Open Sans ExtraBold"/>
                <a:sym typeface="Verdana"/>
              </a:rPr>
              <a:t>uw belangstelling!</a:t>
            </a:r>
            <a:b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DFD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Open Sans ExtraBold"/>
                <a:cs typeface="Open Sans ExtraBold"/>
                <a:sym typeface="Open Sans ExtraBold"/>
              </a:rPr>
            </a:br>
            <a:endParaRPr dirty="0"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fbeelding met Lettertype, Graphics, tekst, logo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329" y="4044463"/>
            <a:ext cx="3200078" cy="100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37C10-9785-34C4-FC81-BE5C6CD3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C68CB4-90D1-6CCC-1CDB-3FF18FA93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endParaRPr lang="nl-NL" dirty="0"/>
          </a:p>
          <a:p>
            <a:r>
              <a:rPr lang="nl-NL" dirty="0"/>
              <a:t>Wat verbruikt meer stroom:</a:t>
            </a:r>
          </a:p>
          <a:p>
            <a:pPr marL="95250" indent="0">
              <a:buNone/>
            </a:pPr>
            <a:r>
              <a:rPr lang="nl-NL" dirty="0"/>
              <a:t>	1. Een laptop 8 uur aan laten staan</a:t>
            </a:r>
          </a:p>
          <a:p>
            <a:pPr marL="95250" indent="0">
              <a:buNone/>
            </a:pPr>
            <a:r>
              <a:rPr lang="nl-NL" dirty="0"/>
              <a:t>	2. Een oven 30 minuten gebruiken</a:t>
            </a:r>
          </a:p>
          <a:p>
            <a:endParaRPr lang="nl-NL" dirty="0"/>
          </a:p>
          <a:p>
            <a:r>
              <a:rPr lang="nl-NL" dirty="0"/>
              <a:t>Antwoord: 1- de oven. </a:t>
            </a:r>
          </a:p>
          <a:p>
            <a:pPr marL="95250" indent="0">
              <a:buNone/>
            </a:pPr>
            <a:r>
              <a:rPr lang="nl-NL" dirty="0"/>
              <a:t>Een laptop verbruikt </a:t>
            </a:r>
            <a:r>
              <a:rPr lang="nl-NL" dirty="0" err="1"/>
              <a:t>gemideld</a:t>
            </a:r>
            <a:r>
              <a:rPr lang="nl-NL" dirty="0"/>
              <a:t> 50 watt per uur, 8 uur =+/- 0,4 KWh. Een oven trekt +/- 2000 watt, 30 minuten = +/- 1 KWh</a:t>
            </a:r>
          </a:p>
        </p:txBody>
      </p:sp>
    </p:spTree>
    <p:extLst>
      <p:ext uri="{BB962C8B-B14F-4D97-AF65-F5344CB8AC3E}">
        <p14:creationId xmlns:p14="http://schemas.microsoft.com/office/powerpoint/2010/main" val="42597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D167830C-FC47-A708-AD5E-20C7A5C1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p14" descr="Google Shape;77;p14">
            <a:extLst>
              <a:ext uri="{FF2B5EF4-FFF2-40B4-BE49-F238E27FC236}">
                <a16:creationId xmlns:a16="http://schemas.microsoft.com/office/drawing/2014/main" id="{5F5C826A-FAB6-B80C-D09E-B6DC4427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185" b="4602"/>
          <a:stretch>
            <a:fillRect/>
          </a:stretch>
        </p:blipFill>
        <p:spPr>
          <a:xfrm flipH="1">
            <a:off x="0" y="1152"/>
            <a:ext cx="9127920" cy="514442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34749323-7C2C-6D50-B301-B1AB0FC91A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Waarom Energiebank?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857A1D-9356-E6B4-03A6-477CFBB3E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0">
              <a:buNone/>
            </a:pPr>
            <a:endParaRPr lang="nl-NL" dirty="0"/>
          </a:p>
        </p:txBody>
      </p:sp>
      <p:sp>
        <p:nvSpPr>
          <p:cNvPr id="5" name="Google Shape;78;p14">
            <a:extLst>
              <a:ext uri="{FF2B5EF4-FFF2-40B4-BE49-F238E27FC236}">
                <a16:creationId xmlns:a16="http://schemas.microsoft.com/office/drawing/2014/main" id="{30389F92-E887-6506-34E0-449D95BDA96D}"/>
              </a:ext>
            </a:extLst>
          </p:cNvPr>
          <p:cNvSpPr/>
          <p:nvPr/>
        </p:nvSpPr>
        <p:spPr>
          <a:xfrm>
            <a:off x="311700" y="1152476"/>
            <a:ext cx="7145907" cy="3785608"/>
          </a:xfrm>
          <a:prstGeom prst="rect">
            <a:avLst/>
          </a:prstGeom>
          <a:solidFill>
            <a:srgbClr val="FFFFFF">
              <a:alpha val="7411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Google Shape;79;p14">
            <a:extLst>
              <a:ext uri="{FF2B5EF4-FFF2-40B4-BE49-F238E27FC236}">
                <a16:creationId xmlns:a16="http://schemas.microsoft.com/office/drawing/2014/main" id="{8B6010B0-DC8D-931F-9F43-63BD582275D7}"/>
              </a:ext>
            </a:extLst>
          </p:cNvPr>
          <p:cNvSpPr txBox="1"/>
          <p:nvPr/>
        </p:nvSpPr>
        <p:spPr>
          <a:xfrm>
            <a:off x="447526" y="1121758"/>
            <a:ext cx="6956700" cy="3785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b="1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Doel Energiebank: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+mn-lt"/>
              <a:ea typeface="Verdana"/>
              <a:sym typeface="Manrope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Coachen huishoudens zodat zij zelf hun energierekening blijvend kunnen verlagen</a:t>
            </a:r>
          </a:p>
          <a:p>
            <a:pPr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+mn-lt"/>
              <a:ea typeface="Verdana"/>
              <a:sym typeface="Manrope"/>
            </a:endParaRPr>
          </a:p>
          <a:p>
            <a:pPr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sz="2000" b="1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Dit</a:t>
            </a:r>
            <a:r>
              <a:rPr sz="2000" b="1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</a:t>
            </a:r>
            <a:r>
              <a:rPr sz="2000" b="1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doen</a:t>
            </a:r>
            <a:r>
              <a:rPr sz="2000" b="1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we door </a:t>
            </a:r>
            <a:r>
              <a:rPr lang="nl-NL" sz="2000" b="1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B</a:t>
            </a:r>
            <a:r>
              <a:rPr sz="2000" b="1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esparing</a:t>
            </a:r>
            <a:r>
              <a:rPr lang="nl-NL" sz="2000" b="1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sHULP</a:t>
            </a:r>
            <a:r>
              <a:rPr lang="nl-NL" sz="2000" b="1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te bieden bij:</a:t>
            </a:r>
          </a:p>
          <a:p>
            <a:pPr marL="342900" indent="-342900">
              <a:buSzPts val="2000"/>
              <a:buFont typeface="Verdana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+mn-lt"/>
              <a:ea typeface="Verdana"/>
              <a:sym typeface="Manrope"/>
            </a:endParaRPr>
          </a:p>
          <a:p>
            <a:pPr marL="342900" indent="-342900">
              <a:buSzPts val="2000"/>
              <a:buFont typeface="Arial" panose="020B0604020202020204" pitchFamily="34" charset="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Bewustwording</a:t>
            </a:r>
          </a:p>
          <a:p>
            <a:pPr marL="342900" indent="-342900">
              <a:buSzPts val="2000"/>
              <a:buFont typeface="Verdana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+mn-lt"/>
              <a:ea typeface="Verdana"/>
              <a:sym typeface="Manrope"/>
            </a:endParaRPr>
          </a:p>
          <a:p>
            <a:pPr marL="342900" indent="-342900">
              <a:buSzPts val="2000"/>
              <a:buFont typeface="Arial" panose="020B0604020202020204" pitchFamily="34" charset="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B</a:t>
            </a:r>
            <a:r>
              <a:rPr sz="2000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egrijpen</a:t>
            </a:r>
            <a:r>
              <a:rPr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van de </a:t>
            </a:r>
            <a:r>
              <a:rPr sz="2000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energierekening</a:t>
            </a:r>
            <a:endParaRPr lang="nl-NL" sz="2000" dirty="0">
              <a:solidFill>
                <a:srgbClr val="420505"/>
              </a:solidFill>
              <a:latin typeface="+mn-lt"/>
              <a:ea typeface="Verdana"/>
              <a:sym typeface="Manrope"/>
            </a:endParaRPr>
          </a:p>
          <a:p>
            <a:pPr marL="342900" indent="-342900">
              <a:buSzPts val="2000"/>
              <a:buFont typeface="Verdana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+mn-lt"/>
              <a:ea typeface="Verdana"/>
              <a:sym typeface="Manrope"/>
            </a:endParaRPr>
          </a:p>
          <a:p>
            <a:pPr marL="342900" indent="-342900">
              <a:buSzPts val="2000"/>
              <a:buFont typeface="Arial" panose="020B0604020202020204" pitchFamily="34" charset="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B</a:t>
            </a:r>
            <a:r>
              <a:rPr sz="2000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ereikbaar</a:t>
            </a:r>
            <a:r>
              <a:rPr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</a:t>
            </a:r>
            <a:r>
              <a:rPr sz="2000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maken</a:t>
            </a:r>
            <a:r>
              <a:rPr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van </a:t>
            </a:r>
            <a:r>
              <a:rPr sz="2000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duurzame</a:t>
            </a:r>
            <a:r>
              <a:rPr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</a:t>
            </a:r>
            <a:r>
              <a:rPr sz="2000" dirty="0" err="1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energie</a:t>
            </a:r>
            <a:r>
              <a:rPr sz="2000" dirty="0">
                <a:solidFill>
                  <a:srgbClr val="420505"/>
                </a:solidFill>
                <a:latin typeface="+mn-lt"/>
                <a:ea typeface="Verdana"/>
                <a:sym typeface="Manrop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F2AB324A-2256-9283-8105-50DAA479D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40D1BB59-B370-20A9-F5B0-AD7B6F525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Wat doet de Energiebank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F728855A-8C29-E6D8-572A-7D5708E6BD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solidFill>
                  <a:srgbClr val="420505"/>
                </a:solidFill>
                <a:latin typeface="Arial"/>
                <a:ea typeface="Verdana"/>
                <a:cs typeface="Arial"/>
              </a:rPr>
              <a:t>Individuele coaching</a:t>
            </a: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 err="1">
                <a:solidFill>
                  <a:srgbClr val="420505"/>
                </a:solidFill>
                <a:latin typeface="Arial"/>
                <a:ea typeface="Verdana"/>
                <a:cs typeface="Arial"/>
              </a:rPr>
              <a:t>Groepscoaching</a:t>
            </a:r>
            <a:endParaRPr lang="nl-NL" sz="2000" dirty="0">
              <a:solidFill>
                <a:srgbClr val="420505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solidFill>
                  <a:srgbClr val="420505"/>
                </a:solidFill>
                <a:latin typeface="Arial"/>
                <a:ea typeface="Verdana"/>
                <a:cs typeface="Arial"/>
              </a:rPr>
              <a:t>Inloopspreekuren</a:t>
            </a: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000" dirty="0">
              <a:solidFill>
                <a:srgbClr val="420505"/>
              </a:solidFill>
              <a:latin typeface="Arial"/>
              <a:ea typeface="Verdana"/>
              <a:cs typeface="Arial"/>
            </a:endParaRPr>
          </a:p>
          <a:p>
            <a:pPr marL="342900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solidFill>
                  <a:srgbClr val="420505"/>
                </a:solidFill>
                <a:latin typeface="Arial"/>
                <a:ea typeface="Verdana"/>
                <a:cs typeface="Arial"/>
              </a:rPr>
              <a:t>Informatiebijeenkomsten</a:t>
            </a:r>
          </a:p>
          <a:p>
            <a:pPr marL="342900" indent="-342900" algn="just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1800" dirty="0">
              <a:latin typeface="Verdana"/>
              <a:ea typeface="Verdana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7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77DBAFED-2DC6-893E-2DF3-B76A9F808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07FED4A9-F01E-55DF-D804-756F524F9E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Rol Energiecoach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BCD9D929-8FD5-0D5F-89DB-FFB2CA6FB4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100" dirty="0">
                <a:solidFill>
                  <a:srgbClr val="420505"/>
                </a:solidFill>
                <a:latin typeface="Arial"/>
                <a:ea typeface="Verdana"/>
                <a:cs typeface="Arial"/>
                <a:sym typeface="Verdana"/>
              </a:rPr>
              <a:t>Als Energiecoach van de Energiebank help je huishoudens bij het besparen op energie(kosten).</a:t>
            </a: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100" dirty="0">
                <a:solidFill>
                  <a:srgbClr val="420505"/>
                </a:solidFill>
                <a:latin typeface="Arial"/>
                <a:ea typeface="Verdana"/>
                <a:cs typeface="Arial"/>
                <a:sym typeface="Verdana"/>
              </a:rPr>
              <a:t>Helpt huishoudens om meer inzicht te krijgen in hun energieverbruik.</a:t>
            </a: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100" dirty="0">
                <a:solidFill>
                  <a:srgbClr val="420505"/>
                </a:solidFill>
                <a:latin typeface="Arial"/>
                <a:ea typeface="Verdana"/>
                <a:cs typeface="Arial"/>
                <a:sym typeface="Verdana"/>
              </a:rPr>
              <a:t>Geeft handige tips op maat om energie te besparen.</a:t>
            </a: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100" dirty="0">
                <a:solidFill>
                  <a:srgbClr val="420505"/>
                </a:solidFill>
                <a:latin typeface="Arial"/>
                <a:ea typeface="Verdana"/>
                <a:cs typeface="Arial"/>
                <a:sym typeface="Verdana"/>
              </a:rPr>
              <a:t>Je werkt als </a:t>
            </a:r>
            <a:r>
              <a:rPr lang="nl-NL" sz="2100" b="1" dirty="0">
                <a:solidFill>
                  <a:srgbClr val="420505"/>
                </a:solidFill>
                <a:latin typeface="Arial"/>
                <a:ea typeface="Verdana"/>
                <a:cs typeface="Arial"/>
                <a:sym typeface="Verdana"/>
              </a:rPr>
              <a:t>coach</a:t>
            </a:r>
            <a:r>
              <a:rPr lang="nl-NL" sz="2100" dirty="0">
                <a:solidFill>
                  <a:srgbClr val="420505"/>
                </a:solidFill>
                <a:latin typeface="Arial"/>
                <a:ea typeface="Verdana"/>
                <a:cs typeface="Arial"/>
                <a:sym typeface="Verdana"/>
              </a:rPr>
              <a:t> aan gedragsverandering!</a:t>
            </a: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0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D24E4EB4-7CAB-BA87-2C0D-2BCFE46B6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EA3F907D-66C1-ACCD-C115-BDDC7E8971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Coachingstrajecten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544CF3FA-D734-8BD7-68AE-C60FCE7439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sym typeface="Verdana"/>
              </a:rPr>
              <a:t>Individuele coaching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 err="1">
                <a:latin typeface="+mn-lt"/>
                <a:ea typeface="Verdana"/>
                <a:sym typeface="Verdana"/>
              </a:rPr>
              <a:t>Groepscoaching</a:t>
            </a:r>
            <a:r>
              <a:rPr lang="nl-NL" sz="2000" dirty="0">
                <a:latin typeface="+mn-lt"/>
                <a:ea typeface="Verdana"/>
                <a:sym typeface="Verdana"/>
              </a:rPr>
              <a:t>                   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Verdana"/>
              <a:sym typeface="Verdana"/>
            </a:endParaRP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sym typeface="Verdana"/>
              </a:rPr>
              <a:t>In alle trajecten worden het/de huishouden(s) naar                “energiezuiniger gedrag” gecoacht.</a:t>
            </a:r>
          </a:p>
          <a:p>
            <a:pPr marL="0" lvl="8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8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2778A857-83C4-5C1B-6A9C-6164349C0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E023B146-C89E-EF74-66D8-7A4E78FB32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ct val="111111"/>
            </a:pPr>
            <a:r>
              <a:rPr lang="nl-NL" dirty="0">
                <a:latin typeface="Arial"/>
                <a:cs typeface="Arial"/>
                <a:sym typeface="Verdana"/>
              </a:rPr>
              <a:t>Individuele coaching: Rol Energiecoach</a:t>
            </a:r>
            <a:b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Verdana"/>
                <a:sym typeface="Verdana"/>
              </a:rPr>
            </a:b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E18F2894-7D51-A29D-F97C-330177BB53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Ongeveer vijf huisbezoeken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Een periode van vier tot zes maanden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latin typeface="Verdana"/>
                <a:ea typeface="Verdana"/>
                <a:sym typeface="Verdana"/>
              </a:rPr>
              <a:t>Gratis pakket bespaarproducten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41E9E1F3-A551-DB16-2472-293D83781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>
            <a:extLst>
              <a:ext uri="{FF2B5EF4-FFF2-40B4-BE49-F238E27FC236}">
                <a16:creationId xmlns:a16="http://schemas.microsoft.com/office/drawing/2014/main" id="{884347DF-317A-CE40-2115-8F195A521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l" dirty="0">
                <a:latin typeface="Arial"/>
                <a:ea typeface="Arial"/>
                <a:cs typeface="Arial"/>
                <a:sym typeface="Arial"/>
              </a:rPr>
              <a:t>Groepscoaching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3A124F48-6AEE-DB0E-3B24-BC95801B0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sym typeface="Verdana"/>
              </a:rPr>
              <a:t>Drie bijeenkomsten 1,5 – 2 uur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b="1" dirty="0">
                <a:latin typeface="+mn-lt"/>
                <a:ea typeface="Verdana"/>
                <a:sym typeface="Verdana"/>
              </a:rPr>
              <a:t>Bijeenkomst 1:</a:t>
            </a:r>
            <a:r>
              <a:rPr lang="nl-NL" sz="2000" dirty="0">
                <a:latin typeface="+mn-lt"/>
                <a:ea typeface="Verdana"/>
                <a:sym typeface="Verdana"/>
              </a:rPr>
              <a:t> Kennismaking, energiebesparend gedrag, waar zitten jouw </a:t>
            </a:r>
            <a:r>
              <a:rPr lang="nl-NL" sz="2000" dirty="0" err="1">
                <a:latin typeface="+mn-lt"/>
                <a:ea typeface="Verdana"/>
                <a:sym typeface="Verdana"/>
              </a:rPr>
              <a:t>energieslurpers</a:t>
            </a:r>
            <a:r>
              <a:rPr lang="nl-NL" sz="2000" dirty="0">
                <a:latin typeface="+mn-lt"/>
                <a:ea typeface="Verdana"/>
                <a:sym typeface="Verdana"/>
              </a:rPr>
              <a:t> (n.a.v. tekenen huis)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sym typeface="Verdana"/>
              </a:rPr>
              <a:t>Bijeenkomst 2: </a:t>
            </a:r>
            <a:r>
              <a:rPr kumimoji="0" lang="nl-NL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/>
                <a:sym typeface="Verdana"/>
              </a:rPr>
              <a:t>Energiebesparende producten, energiezuinig gedrag</a:t>
            </a: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b="1" dirty="0">
                <a:latin typeface="+mn-lt"/>
                <a:ea typeface="Verdana"/>
                <a:sym typeface="Verdana"/>
              </a:rPr>
              <a:t>Bijeenkomst 3: </a:t>
            </a:r>
            <a:r>
              <a:rPr lang="nl-NL" sz="2000" dirty="0">
                <a:latin typeface="+mn-lt"/>
                <a:ea typeface="Verdana"/>
                <a:sym typeface="Verdana"/>
              </a:rPr>
              <a:t>Jaarnota, app en maandelijks overzicht energiebedrijf,  energiezuinig gedrag, uitdelen bespaarproducten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Verdana"/>
              <a:sym typeface="Verdana"/>
            </a:endParaRPr>
          </a:p>
          <a:p>
            <a:pPr marL="457200" marR="0" lvl="8" indent="-457200" algn="l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nl-NL" sz="2000" dirty="0">
                <a:latin typeface="+mn-lt"/>
                <a:ea typeface="Verdana"/>
                <a:sym typeface="Verdana"/>
              </a:rPr>
              <a:t>Wie heeft er animo misschien                                   te worden??</a:t>
            </a: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Verdana"/>
              <a:sym typeface="Verdana"/>
            </a:endParaRPr>
          </a:p>
          <a:p>
            <a:pPr marL="342900" lvl="8" indent="-342900">
              <a:spcBef>
                <a:spcPts val="0"/>
              </a:spcBef>
              <a:buSzPts val="1100"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sz="2100" dirty="0">
              <a:solidFill>
                <a:srgbClr val="420505"/>
              </a:solidFill>
              <a:latin typeface="Arial"/>
              <a:ea typeface="Verdana"/>
              <a:cs typeface="Arial"/>
              <a:sym typeface="Verdana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SzPts val="11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pPr>
            <a:endParaRPr lang="nl-NL" dirty="0">
              <a:solidFill>
                <a:srgbClr val="420505"/>
              </a:solidFill>
              <a:latin typeface="Arial"/>
              <a:cs typeface="Arial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8448080-F48E-5E30-2AF6-B76DB0828687}"/>
              </a:ext>
            </a:extLst>
          </p:cNvPr>
          <p:cNvSpPr/>
          <p:nvPr/>
        </p:nvSpPr>
        <p:spPr>
          <a:xfrm>
            <a:off x="3773031" y="3801724"/>
            <a:ext cx="32754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Verdana"/>
                <a:sym typeface="Verdana"/>
              </a:rPr>
              <a:t>groepscoach</a:t>
            </a:r>
            <a:endParaRPr lang="nl-NL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1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0"/>
    </mc:Choice>
    <mc:Fallback xmlns="">
      <p:transition spd="slow" advTm="112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5ff2e1-91c9-4975-a1f8-ddbe13e1be31">
      <Terms xmlns="http://schemas.microsoft.com/office/infopath/2007/PartnerControls"/>
    </lcf76f155ced4ddcb4097134ff3c332f>
    <TaxCatchAll xmlns="c52559cb-e3bd-4cd6-b7d7-3333f68936c1" xsi:nil="true"/>
    <SharedWithUsers xmlns="c52559cb-e3bd-4cd6-b7d7-3333f68936c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243F6073688479111DAB07D7D321B" ma:contentTypeVersion="14" ma:contentTypeDescription="Een nieuw document maken." ma:contentTypeScope="" ma:versionID="72ac6e0c068d8339d0063f202fca5644">
  <xsd:schema xmlns:xsd="http://www.w3.org/2001/XMLSchema" xmlns:xs="http://www.w3.org/2001/XMLSchema" xmlns:p="http://schemas.microsoft.com/office/2006/metadata/properties" xmlns:ns2="085ff2e1-91c9-4975-a1f8-ddbe13e1be31" xmlns:ns3="c52559cb-e3bd-4cd6-b7d7-3333f68936c1" targetNamespace="http://schemas.microsoft.com/office/2006/metadata/properties" ma:root="true" ma:fieldsID="eb4322de5104a31ed21049e7c0326be3" ns2:_="" ns3:_="">
    <xsd:import namespace="085ff2e1-91c9-4975-a1f8-ddbe13e1be31"/>
    <xsd:import namespace="c52559cb-e3bd-4cd6-b7d7-3333f6893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ff2e1-91c9-4975-a1f8-ddbe13e1b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5bd3b418-96b0-48d3-88fe-4ec9b5bfd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559cb-e3bd-4cd6-b7d7-3333f68936c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ba2be61-44da-4e8c-b7fd-fcb1924a0860}" ma:internalName="TaxCatchAll" ma:showField="CatchAllData" ma:web="c52559cb-e3bd-4cd6-b7d7-3333f6893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D9F0-1CAE-4D04-948F-4D662ECB0C02}">
  <ds:schemaRefs>
    <ds:schemaRef ds:uri="http://schemas.microsoft.com/office/2006/metadata/properties"/>
    <ds:schemaRef ds:uri="http://schemas.microsoft.com/office/infopath/2007/PartnerControls"/>
    <ds:schemaRef ds:uri="085ff2e1-91c9-4975-a1f8-ddbe13e1be31"/>
    <ds:schemaRef ds:uri="c52559cb-e3bd-4cd6-b7d7-3333f68936c1"/>
  </ds:schemaRefs>
</ds:datastoreItem>
</file>

<file path=customXml/itemProps2.xml><?xml version="1.0" encoding="utf-8"?>
<ds:datastoreItem xmlns:ds="http://schemas.openxmlformats.org/officeDocument/2006/customXml" ds:itemID="{38C41042-591B-46B7-8244-C0B4271409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39FBF3-C108-43B8-B252-4A998D3D6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ff2e1-91c9-4975-a1f8-ddbe13e1be31"/>
    <ds:schemaRef ds:uri="c52559cb-e3bd-4cd6-b7d7-3333f6893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933</Words>
  <Application>Microsoft Macintosh PowerPoint</Application>
  <PresentationFormat>Diavoorstelling (16:9)</PresentationFormat>
  <Paragraphs>193</Paragraphs>
  <Slides>21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Calibri</vt:lpstr>
      <vt:lpstr>Times</vt:lpstr>
      <vt:lpstr>Verdana</vt:lpstr>
      <vt:lpstr>Manrope</vt:lpstr>
      <vt:lpstr>Arial</vt:lpstr>
      <vt:lpstr>Helvetica</vt:lpstr>
      <vt:lpstr>Manrope SemiBold</vt:lpstr>
      <vt:lpstr>Office Theme</vt:lpstr>
      <vt:lpstr>PowerPoint-presentatie</vt:lpstr>
      <vt:lpstr>Weetjes Energiebank</vt:lpstr>
      <vt:lpstr>Vraag 1</vt:lpstr>
      <vt:lpstr>Waarom Energiebank?</vt:lpstr>
      <vt:lpstr>Wat doet de Energiebank</vt:lpstr>
      <vt:lpstr>Rol Energiecoach</vt:lpstr>
      <vt:lpstr>Coachingstrajecten</vt:lpstr>
      <vt:lpstr>Individuele coaching: Rol Energiecoach </vt:lpstr>
      <vt:lpstr>Groepscoaching</vt:lpstr>
      <vt:lpstr>Informatievoorziening</vt:lpstr>
      <vt:lpstr>Vraag 2</vt:lpstr>
      <vt:lpstr>Even over blokverwarming</vt:lpstr>
      <vt:lpstr>Even over stadsverwarming</vt:lpstr>
      <vt:lpstr>Energiebesparing</vt:lpstr>
      <vt:lpstr>PowerPoint-presentatie</vt:lpstr>
      <vt:lpstr>Energiebesparing</vt:lpstr>
      <vt:lpstr>Energiezuinig gedrag</vt:lpstr>
      <vt:lpstr>Onafhankelijke apps (er zijn er veel meer)</vt:lpstr>
      <vt:lpstr>Bespaarproducten</vt:lpstr>
      <vt:lpstr>Laatste vraag</vt:lpstr>
      <vt:lpstr>Hartelijk dank  voor uw belangstelling!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Gebruiker</dc:creator>
  <cp:lastModifiedBy>Rukiye Kucuk</cp:lastModifiedBy>
  <cp:revision>3</cp:revision>
  <dcterms:modified xsi:type="dcterms:W3CDTF">2025-09-15T06:27:07Z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0x0101003AF243F6073688479111DAB07D7D321B</vt:lpwstr>
  </property>
  <property fmtid="{D5CDD505-2E9C-101B-9397-08002B2CF9AE}" pid="3" name="Order">
    <vt:r8>1900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